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65" r:id="rId7"/>
    <p:sldId id="258" r:id="rId8"/>
    <p:sldId id="275" r:id="rId9"/>
    <p:sldId id="266" r:id="rId10"/>
    <p:sldId id="276" r:id="rId11"/>
    <p:sldId id="267" r:id="rId12"/>
    <p:sldId id="268" r:id="rId13"/>
    <p:sldId id="277" r:id="rId14"/>
    <p:sldId id="270" r:id="rId15"/>
    <p:sldId id="278" r:id="rId16"/>
    <p:sldId id="271" r:id="rId17"/>
    <p:sldId id="279" r:id="rId18"/>
    <p:sldId id="272" r:id="rId19"/>
    <p:sldId id="273" r:id="rId20"/>
    <p:sldId id="274" r:id="rId21"/>
    <p:sldId id="2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B9750-E941-1839-55CB-1B077BE742FB}" v="7" dt="2023-09-21T07:30:44.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2"/>
    <p:restoredTop sz="96197"/>
  </p:normalViewPr>
  <p:slideViewPr>
    <p:cSldViewPr snapToGrid="0">
      <p:cViewPr varScale="1">
        <p:scale>
          <a:sx n="88" d="100"/>
          <a:sy n="88" d="100"/>
        </p:scale>
        <p:origin x="533" y="6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46DB9750-E941-1839-55CB-1B077BE742FB}"/>
    <pc:docChg chg="modSld">
      <pc:chgData name="Amy Strachan" userId="S::amy.strachan@nhm.ac.uk::296be357-b93d-4c58-a11b-dfaeda003288" providerId="AD" clId="Web-{46DB9750-E941-1839-55CB-1B077BE742FB}" dt="2023-09-21T07:30:41.286" v="1" actId="20577"/>
      <pc:docMkLst>
        <pc:docMk/>
      </pc:docMkLst>
      <pc:sldChg chg="modSp">
        <pc:chgData name="Amy Strachan" userId="S::amy.strachan@nhm.ac.uk::296be357-b93d-4c58-a11b-dfaeda003288" providerId="AD" clId="Web-{46DB9750-E941-1839-55CB-1B077BE742FB}" dt="2023-09-21T07:30:30.395" v="0" actId="20577"/>
        <pc:sldMkLst>
          <pc:docMk/>
          <pc:sldMk cId="4150017579" sldId="257"/>
        </pc:sldMkLst>
        <pc:spChg chg="mod">
          <ac:chgData name="Amy Strachan" userId="S::amy.strachan@nhm.ac.uk::296be357-b93d-4c58-a11b-dfaeda003288" providerId="AD" clId="Web-{46DB9750-E941-1839-55CB-1B077BE742FB}" dt="2023-09-21T07:30:30.395" v="0" actId="20577"/>
          <ac:spMkLst>
            <pc:docMk/>
            <pc:sldMk cId="4150017579" sldId="257"/>
            <ac:spMk id="6" creationId="{00000000-0000-0000-0000-000000000000}"/>
          </ac:spMkLst>
        </pc:spChg>
      </pc:sldChg>
      <pc:sldChg chg="modSp">
        <pc:chgData name="Amy Strachan" userId="S::amy.strachan@nhm.ac.uk::296be357-b93d-4c58-a11b-dfaeda003288" providerId="AD" clId="Web-{46DB9750-E941-1839-55CB-1B077BE742FB}" dt="2023-09-21T07:30:41.286" v="1" actId="20577"/>
        <pc:sldMkLst>
          <pc:docMk/>
          <pc:sldMk cId="3012302378" sldId="265"/>
        </pc:sldMkLst>
        <pc:spChg chg="mod">
          <ac:chgData name="Amy Strachan" userId="S::amy.strachan@nhm.ac.uk::296be357-b93d-4c58-a11b-dfaeda003288" providerId="AD" clId="Web-{46DB9750-E941-1839-55CB-1B077BE742FB}" dt="2023-09-21T07:30:41.286" v="1" actId="20577"/>
          <ac:spMkLst>
            <pc:docMk/>
            <pc:sldMk cId="3012302378" sldId="265"/>
            <ac:spMk id="6"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9.emf"/><Relationship Id="rId1" Type="http://schemas.openxmlformats.org/officeDocument/2006/relationships/slideLayout" Target="../slideLayouts/slideLayout3.xml"/><Relationship Id="rId5" Type="http://schemas.openxmlformats.org/officeDocument/2006/relationships/image" Target="../media/image14.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hyperlink" Target="https://www.nhm.ac.uk/discover/what-is-climate-change-why-does-it-matter.html" TargetMode="External"/><Relationship Id="rId1" Type="http://schemas.openxmlformats.org/officeDocument/2006/relationships/slideLayout" Target="../slideLayouts/slideLayout3.xml"/><Relationship Id="rId5" Type="http://schemas.openxmlformats.org/officeDocument/2006/relationships/image" Target="../media/image5.emf"/><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6.emf"/><Relationship Id="rId2" Type="http://schemas.openxmlformats.org/officeDocument/2006/relationships/image" Target="../media/image4.emf"/><Relationship Id="rId1" Type="http://schemas.openxmlformats.org/officeDocument/2006/relationships/slideLayout" Target="../slideLayouts/slideLayout3.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456950" y="2368731"/>
            <a:ext cx="7469688" cy="1122026"/>
          </a:xfrm>
        </p:spPr>
        <p:txBody>
          <a:bodyPr/>
          <a:lstStyle/>
          <a:p>
            <a:r>
              <a:rPr lang="en-US" dirty="0"/>
              <a:t>Renewable Poetry</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619794" y="3785235"/>
            <a:ext cx="9144000" cy="725805"/>
          </a:xfrm>
        </p:spPr>
        <p:txBody>
          <a:bodyPr/>
          <a:lstStyle/>
          <a:p>
            <a:r>
              <a:rPr lang="en-US" dirty="0"/>
              <a:t>Upper Key Stage Two</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44352" y="258680"/>
            <a:ext cx="7716982" cy="6463308"/>
          </a:xfrm>
          <a:prstGeom prst="rect">
            <a:avLst/>
          </a:prstGeom>
        </p:spPr>
        <p:txBody>
          <a:bodyPr wrap="square">
            <a:spAutoFit/>
          </a:bodyPr>
          <a:lstStyle/>
          <a:p>
            <a:r>
              <a:rPr lang="en-GB" b="1" dirty="0"/>
              <a:t>And everywhere, the relief</a:t>
            </a:r>
            <a:endParaRPr lang="en-GB" dirty="0"/>
          </a:p>
          <a:p>
            <a:r>
              <a:rPr lang="en-GB" b="1" dirty="0"/>
              <a:t> </a:t>
            </a:r>
            <a:endParaRPr lang="en-GB" dirty="0"/>
          </a:p>
          <a:p>
            <a:r>
              <a:rPr lang="en-GB" dirty="0"/>
              <a:t>The dog saw it first – bold headline in the propped-up paper,</a:t>
            </a:r>
          </a:p>
          <a:p>
            <a:r>
              <a:rPr lang="en-GB" dirty="0"/>
              <a:t>and so he wagged tagged over to the goldfish,</a:t>
            </a:r>
          </a:p>
          <a:p>
            <a:r>
              <a:rPr lang="en-GB" dirty="0"/>
              <a:t>and the goldfish swish told the little ant crawling on the bowl rim,</a:t>
            </a:r>
          </a:p>
          <a:p>
            <a:r>
              <a:rPr lang="en-GB" dirty="0"/>
              <a:t>and the little ant passed it down the crumb line,</a:t>
            </a:r>
          </a:p>
          <a:p>
            <a:r>
              <a:rPr lang="en-GB" dirty="0"/>
              <a:t>and the line like a telephone wire carried it outside to the earthworm,</a:t>
            </a:r>
          </a:p>
          <a:p>
            <a:r>
              <a:rPr lang="en-GB" dirty="0"/>
              <a:t>and the earthworm, in its dying breaths</a:t>
            </a:r>
          </a:p>
          <a:p>
            <a:r>
              <a:rPr lang="en-GB" dirty="0"/>
              <a:t>huffed in the mouth of the sparrow,</a:t>
            </a:r>
          </a:p>
          <a:p>
            <a:r>
              <a:rPr lang="en-GB" dirty="0"/>
              <a:t>and the sparrow harked to the sky, to tell.</a:t>
            </a:r>
          </a:p>
          <a:p>
            <a:r>
              <a:rPr lang="en-GB" dirty="0"/>
              <a:t>The first trees learned from the fledglings who</a:t>
            </a:r>
          </a:p>
          <a:p>
            <a:r>
              <a:rPr lang="en-GB" dirty="0"/>
              <a:t>etch secrets into parchment bark,</a:t>
            </a:r>
          </a:p>
          <a:p>
            <a:r>
              <a:rPr lang="en-GB" dirty="0"/>
              <a:t>and the tingling jubilation spread from branch to trunk to root,</a:t>
            </a:r>
          </a:p>
          <a:p>
            <a:r>
              <a:rPr lang="en-GB" dirty="0"/>
              <a:t>and the root underground network ferried the message to neighbouring trees.</a:t>
            </a:r>
          </a:p>
          <a:p>
            <a:r>
              <a:rPr lang="en-GB" dirty="0"/>
              <a:t>and now the whole acreage knew!</a:t>
            </a:r>
          </a:p>
          <a:p>
            <a:r>
              <a:rPr lang="en-GB" dirty="0"/>
              <a:t>The forest swath erupts in celebration,</a:t>
            </a:r>
          </a:p>
          <a:p>
            <a:r>
              <a:rPr lang="en-GB" dirty="0"/>
              <a:t>joy shot from a canon.</a:t>
            </a:r>
          </a:p>
          <a:p>
            <a:r>
              <a:rPr lang="en-GB" dirty="0"/>
              <a:t> </a:t>
            </a:r>
          </a:p>
          <a:p>
            <a:r>
              <a:rPr lang="en-GB" dirty="0"/>
              <a:t>And everywhere the relief.</a:t>
            </a:r>
          </a:p>
          <a:p>
            <a:r>
              <a:rPr lang="en-GB" dirty="0"/>
              <a:t>Long-held breath released,</a:t>
            </a:r>
          </a:p>
          <a:p>
            <a:r>
              <a:rPr lang="en-GB" dirty="0"/>
              <a:t>and everywhere, the relief.</a:t>
            </a:r>
          </a:p>
          <a:p>
            <a:r>
              <a:rPr lang="en-GB" dirty="0"/>
              <a:t>If just for one day, the relief.</a:t>
            </a:r>
            <a:r>
              <a:rPr lang="en-GB" i="1" dirty="0"/>
              <a:t>  </a:t>
            </a:r>
            <a:endParaRPr lang="en-GB" dirty="0"/>
          </a:p>
          <a:p>
            <a:endParaRPr lang="en-GB" dirty="0"/>
          </a:p>
        </p:txBody>
      </p:sp>
      <p:pic>
        <p:nvPicPr>
          <p:cNvPr id="8" name="Picture 7">
            <a:extLst>
              <a:ext uri="{FF2B5EF4-FFF2-40B4-BE49-F238E27FC236}">
                <a16:creationId xmlns:a16="http://schemas.microsoft.com/office/drawing/2014/main" id="{32736327-6F68-D606-6091-E1B277E89E61}"/>
              </a:ext>
            </a:extLst>
          </p:cNvPr>
          <p:cNvPicPr>
            <a:picLocks noChangeAspect="1"/>
          </p:cNvPicPr>
          <p:nvPr/>
        </p:nvPicPr>
        <p:blipFill>
          <a:blip r:embed="rId2"/>
          <a:stretch>
            <a:fillRect/>
          </a:stretch>
        </p:blipFill>
        <p:spPr>
          <a:xfrm>
            <a:off x="10682970" y="394692"/>
            <a:ext cx="694129" cy="1626864"/>
          </a:xfrm>
          <a:prstGeom prst="rect">
            <a:avLst/>
          </a:prstGeom>
        </p:spPr>
      </p:pic>
      <p:pic>
        <p:nvPicPr>
          <p:cNvPr id="10" name="Picture 9">
            <a:extLst>
              <a:ext uri="{FF2B5EF4-FFF2-40B4-BE49-F238E27FC236}">
                <a16:creationId xmlns:a16="http://schemas.microsoft.com/office/drawing/2014/main" id="{4B77AD07-8CC5-831C-DFA7-8C8DA6A2797C}"/>
              </a:ext>
            </a:extLst>
          </p:cNvPr>
          <p:cNvPicPr>
            <a:picLocks noChangeAspect="1"/>
          </p:cNvPicPr>
          <p:nvPr/>
        </p:nvPicPr>
        <p:blipFill>
          <a:blip r:embed="rId3"/>
          <a:stretch>
            <a:fillRect/>
          </a:stretch>
        </p:blipFill>
        <p:spPr>
          <a:xfrm>
            <a:off x="298615" y="2292433"/>
            <a:ext cx="1555768" cy="919317"/>
          </a:xfrm>
          <a:prstGeom prst="rect">
            <a:avLst/>
          </a:prstGeom>
        </p:spPr>
      </p:pic>
      <p:pic>
        <p:nvPicPr>
          <p:cNvPr id="11" name="Picture 10">
            <a:extLst>
              <a:ext uri="{FF2B5EF4-FFF2-40B4-BE49-F238E27FC236}">
                <a16:creationId xmlns:a16="http://schemas.microsoft.com/office/drawing/2014/main" id="{F74838EC-01E2-3979-D83F-FDFB619A8D64}"/>
              </a:ext>
            </a:extLst>
          </p:cNvPr>
          <p:cNvPicPr>
            <a:picLocks noChangeAspect="1"/>
          </p:cNvPicPr>
          <p:nvPr/>
        </p:nvPicPr>
        <p:blipFill>
          <a:blip r:embed="rId4"/>
          <a:stretch>
            <a:fillRect/>
          </a:stretch>
        </p:blipFill>
        <p:spPr>
          <a:xfrm>
            <a:off x="1576011" y="4193924"/>
            <a:ext cx="831103" cy="620697"/>
          </a:xfrm>
          <a:prstGeom prst="rect">
            <a:avLst/>
          </a:prstGeom>
        </p:spPr>
      </p:pic>
      <p:pic>
        <p:nvPicPr>
          <p:cNvPr id="12" name="Picture 11">
            <a:extLst>
              <a:ext uri="{FF2B5EF4-FFF2-40B4-BE49-F238E27FC236}">
                <a16:creationId xmlns:a16="http://schemas.microsoft.com/office/drawing/2014/main" id="{60989A10-0017-455E-8536-03D81E30DD74}"/>
              </a:ext>
            </a:extLst>
          </p:cNvPr>
          <p:cNvPicPr>
            <a:picLocks noChangeAspect="1"/>
          </p:cNvPicPr>
          <p:nvPr/>
        </p:nvPicPr>
        <p:blipFill>
          <a:blip r:embed="rId5"/>
          <a:stretch>
            <a:fillRect/>
          </a:stretch>
        </p:blipFill>
        <p:spPr>
          <a:xfrm>
            <a:off x="1265751" y="394692"/>
            <a:ext cx="1451624" cy="915567"/>
          </a:xfrm>
          <a:prstGeom prst="rect">
            <a:avLst/>
          </a:prstGeom>
        </p:spPr>
      </p:pic>
      <p:sp>
        <p:nvSpPr>
          <p:cNvPr id="3" name="TextBox 2"/>
          <p:cNvSpPr txBox="1"/>
          <p:nvPr/>
        </p:nvSpPr>
        <p:spPr>
          <a:xfrm>
            <a:off x="8239226" y="5890991"/>
            <a:ext cx="3857897" cy="830997"/>
          </a:xfrm>
          <a:prstGeom prst="rect">
            <a:avLst/>
          </a:prstGeom>
          <a:noFill/>
        </p:spPr>
        <p:txBody>
          <a:bodyPr wrap="square" rtlCol="0">
            <a:spAutoFit/>
          </a:bodyPr>
          <a:lstStyle/>
          <a:p>
            <a:r>
              <a:rPr lang="en-GB" sz="1200" i="1" dirty="0"/>
              <a:t>Poem by Julia Zhou. This poem was commended in the Foyle Young Poets of the Year Award in 2018. The Young Poets Award is an annual competition for writers aged 11-17, run by The Poetry Society. </a:t>
            </a:r>
            <a:endParaRPr lang="en-GB" sz="1200" dirty="0"/>
          </a:p>
        </p:txBody>
      </p:sp>
    </p:spTree>
    <p:extLst>
      <p:ext uri="{BB962C8B-B14F-4D97-AF65-F5344CB8AC3E}">
        <p14:creationId xmlns:p14="http://schemas.microsoft.com/office/powerpoint/2010/main" val="709514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599" y="641252"/>
            <a:ext cx="10807338" cy="4385816"/>
          </a:xfrm>
          <a:prstGeom prst="rect">
            <a:avLst/>
          </a:prstGeom>
        </p:spPr>
        <p:txBody>
          <a:bodyPr wrap="square">
            <a:spAutoFit/>
          </a:bodyPr>
          <a:lstStyle/>
          <a:p>
            <a:r>
              <a:rPr lang="en-GB" sz="2400" b="1" dirty="0"/>
              <a:t>Think about the poem</a:t>
            </a:r>
            <a:endParaRPr lang="en-GB" sz="2400" dirty="0"/>
          </a:p>
          <a:p>
            <a:r>
              <a:rPr lang="en-GB" sz="2400" dirty="0"/>
              <a:t>Think about the poem you have read and answer these questions. You could discuss them in a group or make some notes.</a:t>
            </a:r>
          </a:p>
          <a:p>
            <a:r>
              <a:rPr lang="en-GB" sz="2400" dirty="0"/>
              <a:t> </a:t>
            </a:r>
          </a:p>
          <a:p>
            <a:pPr marL="285750" lvl="0" indent="-285750">
              <a:spcAft>
                <a:spcPts val="600"/>
              </a:spcAft>
              <a:buFont typeface="Arial" panose="020B0604020202020204" pitchFamily="34" charset="0"/>
              <a:buChar char="•"/>
            </a:pPr>
            <a:r>
              <a:rPr lang="en-GB" sz="2400" dirty="0"/>
              <a:t>The poem starts off with the dog reading a newspaper headline, which makes all the animals and plants happy. What do you think the headline could have been? Think about news that might be positive for the natural world.</a:t>
            </a:r>
          </a:p>
          <a:p>
            <a:pPr marL="285750" lvl="0" indent="-285750">
              <a:spcAft>
                <a:spcPts val="600"/>
              </a:spcAft>
              <a:buFont typeface="Arial" panose="020B0604020202020204" pitchFamily="34" charset="0"/>
              <a:buChar char="•"/>
            </a:pPr>
            <a:r>
              <a:rPr lang="en-GB" sz="2400" dirty="0"/>
              <a:t>Do you think the headline would also be positive for humans?</a:t>
            </a:r>
          </a:p>
          <a:p>
            <a:pPr marL="285750" lvl="0" indent="-285750">
              <a:spcAft>
                <a:spcPts val="600"/>
              </a:spcAft>
              <a:buFont typeface="Arial" panose="020B0604020202020204" pitchFamily="34" charset="0"/>
              <a:buChar char="•"/>
            </a:pPr>
            <a:r>
              <a:rPr lang="en-GB" sz="2400" dirty="0"/>
              <a:t>The poet mentions that trees spread messages to other trees in an ‘underground network’. Does this remind you of any ways in which humans communicate?</a:t>
            </a:r>
          </a:p>
          <a:p>
            <a:pPr marL="285750" lvl="0" indent="-285750">
              <a:buFont typeface="Arial" panose="020B0604020202020204" pitchFamily="34" charset="0"/>
              <a:buChar char="•"/>
            </a:pPr>
            <a:r>
              <a:rPr lang="en-GB" sz="2400" dirty="0"/>
              <a:t>What kind of animal is likened to a telephone wire, and why?</a:t>
            </a:r>
          </a:p>
        </p:txBody>
      </p:sp>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2"/>
          <a:stretch>
            <a:fillRect/>
          </a:stretch>
        </p:blipFill>
        <p:spPr>
          <a:xfrm>
            <a:off x="9464734" y="5272952"/>
            <a:ext cx="2080225" cy="1267364"/>
          </a:xfrm>
          <a:prstGeom prst="rect">
            <a:avLst/>
          </a:prstGeom>
        </p:spPr>
      </p:pic>
    </p:spTree>
    <p:extLst>
      <p:ext uri="{BB962C8B-B14F-4D97-AF65-F5344CB8AC3E}">
        <p14:creationId xmlns:p14="http://schemas.microsoft.com/office/powerpoint/2010/main" val="349982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7087" y="1433613"/>
            <a:ext cx="10521473" cy="3724096"/>
          </a:xfrm>
          <a:prstGeom prst="rect">
            <a:avLst/>
          </a:prstGeom>
        </p:spPr>
        <p:txBody>
          <a:bodyPr wrap="square">
            <a:spAutoFit/>
          </a:bodyPr>
          <a:lstStyle/>
          <a:p>
            <a:pPr marL="285750" lvl="0" indent="-285750">
              <a:spcAft>
                <a:spcPts val="600"/>
              </a:spcAft>
              <a:buFont typeface="Arial" panose="020B0604020202020204" pitchFamily="34" charset="0"/>
              <a:buChar char="•"/>
            </a:pPr>
            <a:r>
              <a:rPr lang="en-GB" sz="2400" dirty="0"/>
              <a:t>There is a chain of information listed in the poem, reminding us that each living thing depends on other living things to thrive and survive. How many different living things are included in the poem?</a:t>
            </a:r>
          </a:p>
          <a:p>
            <a:pPr marL="285750" lvl="0" indent="-285750">
              <a:spcAft>
                <a:spcPts val="600"/>
              </a:spcAft>
              <a:buFont typeface="Arial" panose="020B0604020202020204" pitchFamily="34" charset="0"/>
              <a:buChar char="•"/>
            </a:pPr>
            <a:r>
              <a:rPr lang="en-GB" sz="2400" dirty="0"/>
              <a:t>The poem is mostly written in the past tense. Is any of it written in the present tense? How does this contrast with the rest of the poem?</a:t>
            </a:r>
          </a:p>
          <a:p>
            <a:pPr marL="285750" lvl="0" indent="-285750">
              <a:spcAft>
                <a:spcPts val="600"/>
              </a:spcAft>
              <a:buFont typeface="Arial" panose="020B0604020202020204" pitchFamily="34" charset="0"/>
              <a:buChar char="•"/>
            </a:pPr>
            <a:r>
              <a:rPr lang="en-GB" sz="2400" dirty="0"/>
              <a:t>Why do you think there is a break between the first part of the poem and the final four lines?</a:t>
            </a:r>
          </a:p>
          <a:p>
            <a:pPr marL="285750" lvl="0" indent="-285750">
              <a:spcAft>
                <a:spcPts val="600"/>
              </a:spcAft>
              <a:buFont typeface="Arial" panose="020B0604020202020204" pitchFamily="34" charset="0"/>
              <a:buChar char="•"/>
            </a:pPr>
            <a:r>
              <a:rPr lang="en-GB" sz="2400" dirty="0"/>
              <a:t>Why do you think the poem repeats the words ‘and everywhere the relief’?</a:t>
            </a:r>
          </a:p>
          <a:p>
            <a:pPr marL="285750" lvl="0" indent="-285750">
              <a:spcAft>
                <a:spcPts val="600"/>
              </a:spcAft>
              <a:buFont typeface="Arial" panose="020B0604020202020204" pitchFamily="34" charset="0"/>
              <a:buChar char="•"/>
            </a:pPr>
            <a:r>
              <a:rPr lang="en-GB" sz="2400" dirty="0"/>
              <a:t>What do you think the last line of the poem is telling us?</a:t>
            </a:r>
          </a:p>
        </p:txBody>
      </p:sp>
      <p:pic>
        <p:nvPicPr>
          <p:cNvPr id="5" name="Picture 4">
            <a:extLst>
              <a:ext uri="{FF2B5EF4-FFF2-40B4-BE49-F238E27FC236}">
                <a16:creationId xmlns:a16="http://schemas.microsoft.com/office/drawing/2014/main" id="{86151212-8525-77C7-D336-227267BA5E6D}"/>
              </a:ext>
            </a:extLst>
          </p:cNvPr>
          <p:cNvPicPr>
            <a:picLocks noChangeAspect="1"/>
          </p:cNvPicPr>
          <p:nvPr/>
        </p:nvPicPr>
        <p:blipFill>
          <a:blip r:embed="rId2"/>
          <a:stretch>
            <a:fillRect/>
          </a:stretch>
        </p:blipFill>
        <p:spPr>
          <a:xfrm rot="21005118">
            <a:off x="297254" y="191589"/>
            <a:ext cx="1491253" cy="928516"/>
          </a:xfrm>
          <a:prstGeom prst="rect">
            <a:avLst/>
          </a:prstGeom>
        </p:spPr>
      </p:pic>
      <p:pic>
        <p:nvPicPr>
          <p:cNvPr id="7" name="Picture 6">
            <a:extLst>
              <a:ext uri="{FF2B5EF4-FFF2-40B4-BE49-F238E27FC236}">
                <a16:creationId xmlns:a16="http://schemas.microsoft.com/office/drawing/2014/main" id="{25903F1E-0B3B-FF43-7BC4-DBB370650068}"/>
              </a:ext>
            </a:extLst>
          </p:cNvPr>
          <p:cNvPicPr>
            <a:picLocks noChangeAspect="1"/>
          </p:cNvPicPr>
          <p:nvPr/>
        </p:nvPicPr>
        <p:blipFill>
          <a:blip r:embed="rId3"/>
          <a:stretch>
            <a:fillRect/>
          </a:stretch>
        </p:blipFill>
        <p:spPr>
          <a:xfrm>
            <a:off x="9203860" y="5275838"/>
            <a:ext cx="2368458" cy="1142596"/>
          </a:xfrm>
          <a:prstGeom prst="rect">
            <a:avLst/>
          </a:prstGeom>
        </p:spPr>
      </p:pic>
    </p:spTree>
    <p:extLst>
      <p:ext uri="{BB962C8B-B14F-4D97-AF65-F5344CB8AC3E}">
        <p14:creationId xmlns:p14="http://schemas.microsoft.com/office/powerpoint/2010/main" val="349053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9269" y="719510"/>
            <a:ext cx="10485120" cy="3046988"/>
          </a:xfrm>
          <a:prstGeom prst="rect">
            <a:avLst/>
          </a:prstGeom>
        </p:spPr>
        <p:txBody>
          <a:bodyPr wrap="square">
            <a:spAutoFit/>
          </a:bodyPr>
          <a:lstStyle/>
          <a:p>
            <a:r>
              <a:rPr lang="en-GB" sz="2400" b="1" dirty="0"/>
              <a:t>Write your own poem</a:t>
            </a:r>
          </a:p>
          <a:p>
            <a:endParaRPr lang="en-GB" sz="2400" dirty="0"/>
          </a:p>
          <a:p>
            <a:r>
              <a:rPr lang="en-GB" sz="2400" dirty="0"/>
              <a:t>We’re now going to write our own poems celebrating the relief that renewable energy brings to climate change, which we learned about earlier. We’ll write in response to a newspaper headline. </a:t>
            </a:r>
          </a:p>
          <a:p>
            <a:endParaRPr lang="en-GB" sz="2400" dirty="0"/>
          </a:p>
          <a:p>
            <a:r>
              <a:rPr lang="en-GB" sz="2400" dirty="0"/>
              <a:t>The headline is ‘The renewable energy revolution is happening faster than you think’. This was a headline in The New Scientist in August 2023.</a:t>
            </a:r>
          </a:p>
        </p:txBody>
      </p:sp>
      <p:pic>
        <p:nvPicPr>
          <p:cNvPr id="10" name="Picture 9">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3666185" y="4666104"/>
            <a:ext cx="2046137" cy="1029669"/>
          </a:xfrm>
          <a:prstGeom prst="rect">
            <a:avLst/>
          </a:prstGeom>
        </p:spPr>
      </p:pic>
      <p:pic>
        <p:nvPicPr>
          <p:cNvPr id="11" name="Picture 10">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8202360" y="4416302"/>
            <a:ext cx="1422222" cy="1529271"/>
          </a:xfrm>
          <a:prstGeom prst="rect">
            <a:avLst/>
          </a:prstGeom>
        </p:spPr>
      </p:pic>
    </p:spTree>
    <p:extLst>
      <p:ext uri="{BB962C8B-B14F-4D97-AF65-F5344CB8AC3E}">
        <p14:creationId xmlns:p14="http://schemas.microsoft.com/office/powerpoint/2010/main" val="251335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0227" y="1163647"/>
            <a:ext cx="10607041" cy="3046988"/>
          </a:xfrm>
          <a:prstGeom prst="rect">
            <a:avLst/>
          </a:prstGeom>
        </p:spPr>
        <p:txBody>
          <a:bodyPr wrap="square">
            <a:spAutoFit/>
          </a:bodyPr>
          <a:lstStyle/>
          <a:p>
            <a:r>
              <a:rPr lang="en-GB" sz="2400" dirty="0"/>
              <a:t>The type of poem we’re going to write is a ‘reverse golden shovel’. In a golden shovel, you use the words of a phrase or sentence as the last word in every line. </a:t>
            </a:r>
          </a:p>
          <a:p>
            <a:endParaRPr lang="en-GB" sz="2400" dirty="0"/>
          </a:p>
          <a:p>
            <a:r>
              <a:rPr lang="en-GB" sz="2400" dirty="0"/>
              <a:t>For a </a:t>
            </a:r>
            <a:r>
              <a:rPr lang="en-GB" sz="2400" i="1" dirty="0"/>
              <a:t>reverse</a:t>
            </a:r>
            <a:r>
              <a:rPr lang="en-GB" sz="2400" dirty="0"/>
              <a:t> golden shovel, each word of the phrase is the first word of each line in your poem. </a:t>
            </a:r>
          </a:p>
          <a:p>
            <a:endParaRPr lang="en-GB" sz="2400" dirty="0"/>
          </a:p>
          <a:p>
            <a:r>
              <a:rPr lang="en-GB" sz="2400" dirty="0"/>
              <a:t>You then fill in the lines of the poem so that it makes sense, and the sentence you started with is still visible if you read the last word of each line.</a:t>
            </a:r>
          </a:p>
        </p:txBody>
      </p:sp>
      <p:pic>
        <p:nvPicPr>
          <p:cNvPr id="5" name="Picture 4">
            <a:extLst>
              <a:ext uri="{FF2B5EF4-FFF2-40B4-BE49-F238E27FC236}">
                <a16:creationId xmlns:a16="http://schemas.microsoft.com/office/drawing/2014/main" id="{46A2062D-DFD8-28E2-3C5F-EC09FBE1E9A9}"/>
              </a:ext>
            </a:extLst>
          </p:cNvPr>
          <p:cNvPicPr>
            <a:picLocks noChangeAspect="1"/>
          </p:cNvPicPr>
          <p:nvPr/>
        </p:nvPicPr>
        <p:blipFill>
          <a:blip r:embed="rId2"/>
          <a:stretch>
            <a:fillRect/>
          </a:stretch>
        </p:blipFill>
        <p:spPr>
          <a:xfrm rot="764439">
            <a:off x="10041744" y="4287483"/>
            <a:ext cx="946646" cy="2236978"/>
          </a:xfrm>
          <a:prstGeom prst="rect">
            <a:avLst/>
          </a:prstGeom>
        </p:spPr>
      </p:pic>
    </p:spTree>
    <p:extLst>
      <p:ext uri="{BB962C8B-B14F-4D97-AF65-F5344CB8AC3E}">
        <p14:creationId xmlns:p14="http://schemas.microsoft.com/office/powerpoint/2010/main" val="3569032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59" y="336333"/>
            <a:ext cx="10909523" cy="5355312"/>
          </a:xfrm>
          <a:prstGeom prst="rect">
            <a:avLst/>
          </a:prstGeom>
        </p:spPr>
        <p:txBody>
          <a:bodyPr wrap="square">
            <a:spAutoFit/>
          </a:bodyPr>
          <a:lstStyle/>
          <a:p>
            <a:pPr marL="342900" lvl="0" indent="-342900">
              <a:buFont typeface="+mj-lt"/>
              <a:buAutoNum type="arabicPeriod"/>
            </a:pPr>
            <a:r>
              <a:rPr lang="en-GB" dirty="0"/>
              <a:t>Start by doing some research into renewable energy. This could be one particular type of energy e.g. solar, tidal or wind power, or it could be several. Note down some interesting facts.</a:t>
            </a:r>
            <a:br>
              <a:rPr lang="en-GB" dirty="0"/>
            </a:br>
            <a:endParaRPr lang="en-GB" dirty="0"/>
          </a:p>
          <a:p>
            <a:pPr marL="342900" lvl="0" indent="-342900">
              <a:buFont typeface="+mj-lt"/>
              <a:buAutoNum type="arabicPeriod"/>
            </a:pPr>
            <a:r>
              <a:rPr lang="en-GB" dirty="0"/>
              <a:t>Write the headline down the right-hand side of your page, like this:</a:t>
            </a:r>
          </a:p>
          <a:p>
            <a:pPr marL="342900" indent="-342900">
              <a:buFont typeface="+mj-lt"/>
              <a:buAutoNum type="arabicPeriod"/>
            </a:pPr>
            <a:endParaRPr lang="en-GB" dirty="0"/>
          </a:p>
          <a:p>
            <a:r>
              <a:rPr lang="en-GB" dirty="0"/>
              <a:t>	The</a:t>
            </a:r>
          </a:p>
          <a:p>
            <a:r>
              <a:rPr lang="en-GB" dirty="0"/>
              <a:t>	Renewable</a:t>
            </a:r>
          </a:p>
          <a:p>
            <a:r>
              <a:rPr lang="en-GB" dirty="0"/>
              <a:t>	Energy</a:t>
            </a:r>
          </a:p>
          <a:p>
            <a:r>
              <a:rPr lang="en-GB" dirty="0"/>
              <a:t>	Revolution</a:t>
            </a:r>
          </a:p>
          <a:p>
            <a:r>
              <a:rPr lang="en-GB" dirty="0"/>
              <a:t>	Is</a:t>
            </a:r>
          </a:p>
          <a:p>
            <a:r>
              <a:rPr lang="en-GB" dirty="0"/>
              <a:t>	Happening</a:t>
            </a:r>
          </a:p>
          <a:p>
            <a:r>
              <a:rPr lang="en-GB" dirty="0"/>
              <a:t>	Faster</a:t>
            </a:r>
          </a:p>
          <a:p>
            <a:r>
              <a:rPr lang="en-GB" dirty="0"/>
              <a:t>	Than</a:t>
            </a:r>
          </a:p>
          <a:p>
            <a:r>
              <a:rPr lang="en-GB" dirty="0"/>
              <a:t>	You</a:t>
            </a:r>
          </a:p>
          <a:p>
            <a:r>
              <a:rPr lang="en-GB" dirty="0"/>
              <a:t>	Think</a:t>
            </a:r>
          </a:p>
          <a:p>
            <a:endParaRPr lang="en-GB" dirty="0"/>
          </a:p>
          <a:p>
            <a:r>
              <a:rPr lang="en-GB" dirty="0"/>
              <a:t>3. Think about the message you want to get across in the poem. Are you celebrating how renewable energy can change things for the planet? Are you championing one type of energy? Are you encouraging people and governments to switch over to renewable energy?</a:t>
            </a:r>
          </a:p>
        </p:txBody>
      </p:sp>
      <p:pic>
        <p:nvPicPr>
          <p:cNvPr id="4" name="Picture 3">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9514732" y="2116189"/>
            <a:ext cx="1261149" cy="1393437"/>
          </a:xfrm>
          <a:prstGeom prst="rect">
            <a:avLst/>
          </a:prstGeom>
        </p:spPr>
      </p:pic>
    </p:spTree>
    <p:extLst>
      <p:ext uri="{BB962C8B-B14F-4D97-AF65-F5344CB8AC3E}">
        <p14:creationId xmlns:p14="http://schemas.microsoft.com/office/powerpoint/2010/main" val="77074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40229" y="519213"/>
            <a:ext cx="10659291" cy="5016758"/>
          </a:xfrm>
          <a:prstGeom prst="rect">
            <a:avLst/>
          </a:prstGeom>
        </p:spPr>
        <p:txBody>
          <a:bodyPr wrap="square">
            <a:spAutoFit/>
          </a:bodyPr>
          <a:lstStyle/>
          <a:p>
            <a:pPr lvl="0"/>
            <a:r>
              <a:rPr lang="en-GB" sz="2000" dirty="0"/>
              <a:t>4. Now you can start to fill in the rest of the poem’s lines. Think carefully about how to write them so that your poem still makes sense and fits with the given words. In this poem, for example, I have decided to imagine a day when all energy is switched over to renewables.</a:t>
            </a:r>
          </a:p>
          <a:p>
            <a:r>
              <a:rPr lang="en-GB" sz="2000" dirty="0"/>
              <a:t> </a:t>
            </a:r>
          </a:p>
          <a:p>
            <a:r>
              <a:rPr lang="en-GB" sz="2000" b="1" dirty="0"/>
              <a:t>The</a:t>
            </a:r>
            <a:r>
              <a:rPr lang="en-GB" sz="2000" dirty="0"/>
              <a:t> cars slowed their puff. The sky sighed. Finally</a:t>
            </a:r>
          </a:p>
          <a:p>
            <a:r>
              <a:rPr lang="en-GB" sz="2000" b="1" dirty="0"/>
              <a:t>Renewable</a:t>
            </a:r>
            <a:r>
              <a:rPr lang="en-GB" sz="2000" dirty="0"/>
              <a:t> energy had arrived. Wind energy, solar</a:t>
            </a:r>
          </a:p>
          <a:p>
            <a:r>
              <a:rPr lang="en-GB" sz="2000" b="1" dirty="0"/>
              <a:t>Energy</a:t>
            </a:r>
            <a:r>
              <a:rPr lang="en-GB" sz="2000" dirty="0"/>
              <a:t>, clean as a whistle and as powerful as the tide.</a:t>
            </a:r>
          </a:p>
          <a:p>
            <a:r>
              <a:rPr lang="en-GB" sz="2000" b="1" i="1" dirty="0"/>
              <a:t>Revolution </a:t>
            </a:r>
            <a:r>
              <a:rPr lang="en-GB" sz="2000" i="1" dirty="0"/>
              <a:t>is here!</a:t>
            </a:r>
            <a:r>
              <a:rPr lang="en-GB" sz="2000" dirty="0"/>
              <a:t> sang the sparrows and swifts.</a:t>
            </a:r>
          </a:p>
          <a:p>
            <a:r>
              <a:rPr lang="en-GB" sz="2000" dirty="0"/>
              <a:t> </a:t>
            </a:r>
          </a:p>
          <a:p>
            <a:r>
              <a:rPr lang="en-GB" sz="2000" i="1" dirty="0"/>
              <a:t>And so on.</a:t>
            </a:r>
            <a:endParaRPr lang="en-GB" sz="2000" dirty="0"/>
          </a:p>
          <a:p>
            <a:r>
              <a:rPr lang="en-GB" sz="2000" i="1" dirty="0"/>
              <a:t> </a:t>
            </a:r>
            <a:endParaRPr lang="en-GB" sz="2000" dirty="0"/>
          </a:p>
          <a:p>
            <a:pPr lvl="0"/>
            <a:r>
              <a:rPr lang="en-GB" sz="2000" dirty="0"/>
              <a:t>5. Try to include some vivid language like adjectives (describing words), and try to paint a picture for the reader.</a:t>
            </a:r>
          </a:p>
          <a:p>
            <a:pPr lvl="0"/>
            <a:endParaRPr lang="en-GB" sz="2000" dirty="0"/>
          </a:p>
          <a:p>
            <a:pPr lvl="0"/>
            <a:r>
              <a:rPr lang="en-GB" sz="2000" dirty="0"/>
              <a:t>6. When you have finished, share your poem with the rest of the class. How has everyone responded to the headline differently?</a:t>
            </a:r>
          </a:p>
        </p:txBody>
      </p:sp>
      <p:pic>
        <p:nvPicPr>
          <p:cNvPr id="5" name="Picture 4">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9977298" y="1742770"/>
            <a:ext cx="1422222" cy="1529271"/>
          </a:xfrm>
          <a:prstGeom prst="rect">
            <a:avLst/>
          </a:prstGeom>
        </p:spPr>
      </p:pic>
    </p:spTree>
    <p:extLst>
      <p:ext uri="{BB962C8B-B14F-4D97-AF65-F5344CB8AC3E}">
        <p14:creationId xmlns:p14="http://schemas.microsoft.com/office/powerpoint/2010/main" val="35841023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40525" y="571464"/>
            <a:ext cx="10345784" cy="3108543"/>
          </a:xfrm>
          <a:prstGeom prst="rect">
            <a:avLst/>
          </a:prstGeom>
        </p:spPr>
        <p:txBody>
          <a:bodyPr wrap="square">
            <a:spAutoFit/>
          </a:bodyPr>
          <a:lstStyle/>
          <a:p>
            <a:r>
              <a:rPr lang="en-GB" sz="2800" b="1" dirty="0"/>
              <a:t>Final Thoughts</a:t>
            </a:r>
          </a:p>
          <a:p>
            <a:endParaRPr lang="en-GB" sz="2800" dirty="0"/>
          </a:p>
          <a:p>
            <a:r>
              <a:rPr lang="en-GB" sz="2800" dirty="0"/>
              <a:t>Today we have thought about climate change and renewable energy. Now think about the future. With a partner, spend a few minutes discussing what changes you would like to see world leaders make to preserve the natural world, and what changes you could contribute to in your own community. </a:t>
            </a:r>
          </a:p>
        </p:txBody>
      </p:sp>
      <p:pic>
        <p:nvPicPr>
          <p:cNvPr id="4" name="Picture 3">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3431054" y="4361303"/>
            <a:ext cx="2046137" cy="1029669"/>
          </a:xfrm>
          <a:prstGeom prst="rect">
            <a:avLst/>
          </a:prstGeom>
        </p:spPr>
      </p:pic>
      <p:pic>
        <p:nvPicPr>
          <p:cNvPr id="5" name="Picture 4">
            <a:extLst>
              <a:ext uri="{FF2B5EF4-FFF2-40B4-BE49-F238E27FC236}">
                <a16:creationId xmlns:a16="http://schemas.microsoft.com/office/drawing/2014/main" id="{03299F1A-F7DF-6A50-DFAB-517DA7CDE5C5}"/>
              </a:ext>
            </a:extLst>
          </p:cNvPr>
          <p:cNvPicPr>
            <a:picLocks noChangeAspect="1"/>
          </p:cNvPicPr>
          <p:nvPr/>
        </p:nvPicPr>
        <p:blipFill>
          <a:blip r:embed="rId3"/>
          <a:stretch>
            <a:fillRect/>
          </a:stretch>
        </p:blipFill>
        <p:spPr>
          <a:xfrm>
            <a:off x="7366337" y="4111501"/>
            <a:ext cx="1422222" cy="1529271"/>
          </a:xfrm>
          <a:prstGeom prst="rect">
            <a:avLst/>
          </a:prstGeom>
        </p:spPr>
      </p:pic>
    </p:spTree>
    <p:extLst>
      <p:ext uri="{BB962C8B-B14F-4D97-AF65-F5344CB8AC3E}">
        <p14:creationId xmlns:p14="http://schemas.microsoft.com/office/powerpoint/2010/main" val="3807642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1520" y="329383"/>
            <a:ext cx="10316779" cy="4834785"/>
          </a:xfrm>
          <a:prstGeom prst="rect">
            <a:avLst/>
          </a:prstGeom>
        </p:spPr>
        <p:txBody>
          <a:bodyPr wrap="square" lIns="91440" tIns="45720" rIns="91440" bIns="45720" anchor="t">
            <a:spAutoFit/>
          </a:bodyPr>
          <a:lstStyle/>
          <a:p>
            <a:pPr algn="just" fontAlgn="base">
              <a:lnSpc>
                <a:spcPct val="107000"/>
              </a:lnSpc>
              <a:spcAft>
                <a:spcPts val="0"/>
              </a:spcAft>
            </a:pPr>
            <a:r>
              <a:rPr lang="en-GB" sz="3200" b="1" kern="0" dirty="0">
                <a:latin typeface="Calibri" panose="020F0502020204030204" pitchFamily="34" charset="0"/>
                <a:ea typeface="Times New Roman" panose="02020603050405020304" pitchFamily="18" charset="0"/>
                <a:cs typeface="Calibri" panose="020F0502020204030204" pitchFamily="34" charset="0"/>
              </a:rPr>
              <a:t>Learning outcomes </a:t>
            </a:r>
          </a:p>
          <a:p>
            <a:pPr algn="just" fontAlgn="base">
              <a:lnSpc>
                <a:spcPct val="107000"/>
              </a:lnSpc>
              <a:spcAft>
                <a:spcPts val="0"/>
              </a:spcAft>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Understand what biodiversity loss is and the measures some are taking to solve it</a:t>
            </a:r>
          </a:p>
          <a:p>
            <a:pPr marL="457200" lvl="0" indent="-457200" algn="just" fontAlgn="base">
              <a:lnSpc>
                <a:spcPct val="107000"/>
              </a:lnSpc>
              <a:spcAft>
                <a:spcPts val="0"/>
              </a:spcAft>
              <a:buFont typeface="Arial"/>
              <a:buChar char="•"/>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Explore the use of past and present tenses in a poem</a:t>
            </a:r>
          </a:p>
          <a:p>
            <a:pPr marL="457200" lvl="0" indent="-457200" algn="just" fontAlgn="base">
              <a:lnSpc>
                <a:spcPct val="107000"/>
              </a:lnSpc>
              <a:spcAft>
                <a:spcPts val="0"/>
              </a:spcAft>
              <a:buFont typeface="Arial"/>
              <a:buChar char="•"/>
            </a:pP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marL="457200" lvl="0" indent="-457200" algn="just" fontAlgn="base">
              <a:lnSpc>
                <a:spcPct val="107000"/>
              </a:lnSpc>
              <a:spcAft>
                <a:spcPts val="0"/>
              </a:spcAft>
              <a:buFont typeface="Arial"/>
              <a:buChar char="•"/>
            </a:pPr>
            <a:r>
              <a:rPr lang="en-GB" sz="3200" kern="0" dirty="0">
                <a:latin typeface="Calibri" panose="020F0502020204030204" pitchFamily="34" charset="0"/>
                <a:ea typeface="Times New Roman" panose="02020603050405020304" pitchFamily="18" charset="0"/>
                <a:cs typeface="Calibri" panose="020F0502020204030204" pitchFamily="34" charset="0"/>
              </a:rPr>
              <a:t>Understand what the golden shovel form is and use it in their own poem</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46A2062D-DFD8-28E2-3C5F-EC09FBE1E9A9}"/>
              </a:ext>
            </a:extLst>
          </p:cNvPr>
          <p:cNvPicPr>
            <a:picLocks noChangeAspect="1"/>
          </p:cNvPicPr>
          <p:nvPr/>
        </p:nvPicPr>
        <p:blipFill>
          <a:blip r:embed="rId2"/>
          <a:stretch>
            <a:fillRect/>
          </a:stretch>
        </p:blipFill>
        <p:spPr>
          <a:xfrm rot="1241283">
            <a:off x="10617813" y="4628775"/>
            <a:ext cx="860971" cy="2034524"/>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8571" y="329383"/>
            <a:ext cx="9959728" cy="5130635"/>
          </a:xfrm>
          <a:prstGeom prst="rect">
            <a:avLst/>
          </a:prstGeom>
        </p:spPr>
        <p:txBody>
          <a:bodyPr wrap="square" lIns="91440" tIns="45720" rIns="91440" bIns="45720" anchor="t">
            <a:spAutoFit/>
          </a:bodyPr>
          <a:lstStyle/>
          <a:p>
            <a:pPr algn="just" fontAlgn="base">
              <a:lnSpc>
                <a:spcPct val="107000"/>
              </a:lnSpc>
              <a:spcAft>
                <a:spcPts val="0"/>
              </a:spcAft>
            </a:pPr>
            <a:r>
              <a:rPr lang="en-GB" sz="2800" b="1" kern="0" dirty="0">
                <a:latin typeface="Calibri" panose="020F0502020204030204" pitchFamily="34" charset="0"/>
                <a:ea typeface="Times New Roman" panose="02020603050405020304" pitchFamily="18" charset="0"/>
                <a:cs typeface="Calibri" panose="020F0502020204030204" pitchFamily="34" charset="0"/>
              </a:rPr>
              <a:t>Key Vocabulary</a:t>
            </a:r>
          </a:p>
          <a:p>
            <a:pPr algn="just" fontAlgn="base">
              <a:lnSpc>
                <a:spcPct val="107000"/>
              </a:lnSpc>
              <a:spcAft>
                <a:spcPts val="0"/>
              </a:spcAft>
            </a:pPr>
            <a:endParaRPr lang="en-GB" sz="2800" kern="100" dirty="0">
              <a:latin typeface="Calibri" panose="020F0502020204030204" pitchFamily="34" charset="0"/>
              <a:ea typeface="Calibri" panose="020F0502020204030204" pitchFamily="34" charset="0"/>
              <a:cs typeface="Times New Roman" panose="02020603050405020304" pitchFamily="18" charset="0"/>
            </a:endParaRPr>
          </a:p>
          <a:p>
            <a:pPr lvl="0"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Biodiversity – the rich variety of life on Earth</a:t>
            </a:r>
            <a:br>
              <a:rPr lang="en-GB" sz="2800" kern="0" dirty="0">
                <a:latin typeface="Calibri" panose="020F0502020204030204" pitchFamily="34" charset="0"/>
                <a:ea typeface="Times New Roman" panose="02020603050405020304" pitchFamily="18" charset="0"/>
                <a:cs typeface="Calibri" panose="020F0502020204030204" pitchFamily="34" charset="0"/>
              </a:rPr>
            </a:br>
            <a:endParaRPr lang="en-GB" kern="0" dirty="0">
              <a:latin typeface="Calibri" panose="020F0502020204030204" pitchFamily="34" charset="0"/>
              <a:ea typeface="Times New Roman" panose="02020603050405020304" pitchFamily="18" charset="0"/>
              <a:cs typeface="Calibri" panose="020F0502020204030204" pitchFamily="34" charset="0"/>
            </a:endParaRPr>
          </a:p>
          <a:p>
            <a:pPr algn="just" fontAlgn="base">
              <a:lnSpc>
                <a:spcPct val="107000"/>
              </a:lnSpc>
            </a:pPr>
            <a:r>
              <a:rPr lang="en-GB" sz="2800" dirty="0"/>
              <a:t>Renewable energy – energy that comes from a source that won’t run out e.g. solar or wind</a:t>
            </a:r>
            <a:endParaRPr lang="en-GB" sz="2800" dirty="0">
              <a:cs typeface="Calibri" panose="020F0502020204030204"/>
            </a:endParaRP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Hark – to call out</a:t>
            </a: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Jubilation – happiness </a:t>
            </a:r>
          </a:p>
          <a:p>
            <a:pPr lvl="0" algn="just" fontAlgn="base">
              <a:lnSpc>
                <a:spcPct val="107000"/>
              </a:lnSpc>
              <a:spcAft>
                <a:spcPts val="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lvl="0" algn="just" fontAlgn="base">
              <a:lnSpc>
                <a:spcPct val="107000"/>
              </a:lnSpc>
              <a:spcAft>
                <a:spcPts val="0"/>
              </a:spcAft>
            </a:pPr>
            <a:r>
              <a:rPr lang="en-GB" sz="2800" kern="0" dirty="0">
                <a:latin typeface="Calibri" panose="020F0502020204030204" pitchFamily="34" charset="0"/>
                <a:ea typeface="Times New Roman" panose="02020603050405020304" pitchFamily="18" charset="0"/>
                <a:cs typeface="Calibri" panose="020F0502020204030204" pitchFamily="34" charset="0"/>
              </a:rPr>
              <a:t>Acreage – a large area of land</a:t>
            </a:r>
            <a:endParaRPr lang="en-GB"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E8C21D89-B036-5AB8-AC9E-1BBA4AE6A123}"/>
              </a:ext>
            </a:extLst>
          </p:cNvPr>
          <p:cNvPicPr>
            <a:picLocks noChangeAspect="1"/>
          </p:cNvPicPr>
          <p:nvPr/>
        </p:nvPicPr>
        <p:blipFill>
          <a:blip r:embed="rId2"/>
          <a:stretch>
            <a:fillRect/>
          </a:stretch>
        </p:blipFill>
        <p:spPr>
          <a:xfrm>
            <a:off x="9353602" y="4466322"/>
            <a:ext cx="1575997" cy="1591757"/>
          </a:xfrm>
          <a:prstGeom prst="rect">
            <a:avLst/>
          </a:prstGeom>
        </p:spPr>
      </p:pic>
    </p:spTree>
    <p:extLst>
      <p:ext uri="{BB962C8B-B14F-4D97-AF65-F5344CB8AC3E}">
        <p14:creationId xmlns:p14="http://schemas.microsoft.com/office/powerpoint/2010/main" val="3012302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05395" y="688003"/>
            <a:ext cx="10450286" cy="2677656"/>
          </a:xfrm>
          <a:prstGeom prst="rect">
            <a:avLst/>
          </a:prstGeom>
        </p:spPr>
        <p:txBody>
          <a:bodyPr wrap="square">
            <a:spAutoFit/>
          </a:bodyPr>
          <a:lstStyle/>
          <a:p>
            <a:pPr algn="just" fontAlgn="base"/>
            <a:r>
              <a:rPr lang="en-GB" sz="2400" b="1" dirty="0"/>
              <a:t>Learn about how to solve biodiversity loss</a:t>
            </a:r>
            <a:endParaRPr lang="en-GB" sz="2400" dirty="0"/>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Climate change is the defining issue of our time. Driven mostly by the emission of greenhouse gases like carbon dioxide and methane, which trap heat in the atmosphere, climate change has a variety of consequences across the world, including extreme weather events like floods and wildfires, and increasing sea levels.  </a:t>
            </a:r>
            <a:endParaRPr lang="en-GB" sz="2400" dirty="0">
              <a:latin typeface="Times New Roman" panose="02020603050405020304" pitchFamily="18" charset="0"/>
              <a:ea typeface="Times New Roman" panose="02020603050405020304" pitchFamily="18" charset="0"/>
            </a:endParaRPr>
          </a:p>
        </p:txBody>
      </p:sp>
      <p:sp>
        <p:nvSpPr>
          <p:cNvPr id="13" name="Rectangle 12"/>
          <p:cNvSpPr/>
          <p:nvPr/>
        </p:nvSpPr>
        <p:spPr>
          <a:xfrm>
            <a:off x="6130834" y="5711847"/>
            <a:ext cx="5822419" cy="981423"/>
          </a:xfrm>
          <a:prstGeom prst="rect">
            <a:avLst/>
          </a:prstGeom>
        </p:spPr>
        <p:txBody>
          <a:bodyPr wrap="square">
            <a:spAutoFit/>
          </a:bodyPr>
          <a:lstStyle/>
          <a:p>
            <a:pPr>
              <a:lnSpc>
                <a:spcPct val="107000"/>
              </a:lnSpc>
              <a:spcAft>
                <a:spcPts val="0"/>
              </a:spcAft>
            </a:pPr>
            <a:r>
              <a:rPr lang="en-GB" i="1" kern="100" dirty="0">
                <a:latin typeface="Calibri" panose="020F0502020204030204" pitchFamily="34" charset="0"/>
                <a:ea typeface="Calibri" panose="020F0502020204030204" pitchFamily="34" charset="0"/>
                <a:cs typeface="Calibri" panose="020F0502020204030204" pitchFamily="34" charset="0"/>
              </a:rPr>
              <a:t>Lots of the information included here is adapted from the Natural History Museum website. Find out more about climate change </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2"/>
              </a:rPr>
              <a:t>here</a:t>
            </a:r>
            <a:r>
              <a:rPr lang="en-GB" i="1" u="sng" kern="100" dirty="0">
                <a:solidFill>
                  <a:srgbClr val="0563C1"/>
                </a:solidFill>
                <a:latin typeface="Calibri" panose="020F0502020204030204" pitchFamily="34" charset="0"/>
                <a:ea typeface="Calibri" panose="020F0502020204030204" pitchFamily="34" charset="0"/>
                <a:cs typeface="Calibri" panose="020F0502020204030204" pitchFamily="34" charset="0"/>
              </a:rPr>
              <a:t>.</a:t>
            </a:r>
            <a:endParaRPr lang="en-GB"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ACE96C5B-49E0-C416-0C70-CB624F0097C9}"/>
              </a:ext>
            </a:extLst>
          </p:cNvPr>
          <p:cNvPicPr>
            <a:picLocks noChangeAspect="1"/>
          </p:cNvPicPr>
          <p:nvPr/>
        </p:nvPicPr>
        <p:blipFill>
          <a:blip r:embed="rId3"/>
          <a:stretch>
            <a:fillRect/>
          </a:stretch>
        </p:blipFill>
        <p:spPr>
          <a:xfrm>
            <a:off x="705395" y="3758202"/>
            <a:ext cx="1540287" cy="1561102"/>
          </a:xfrm>
          <a:prstGeom prst="rect">
            <a:avLst/>
          </a:prstGeom>
        </p:spPr>
      </p:pic>
      <p:pic>
        <p:nvPicPr>
          <p:cNvPr id="15" name="Picture 14">
            <a:extLst>
              <a:ext uri="{FF2B5EF4-FFF2-40B4-BE49-F238E27FC236}">
                <a16:creationId xmlns:a16="http://schemas.microsoft.com/office/drawing/2014/main" id="{F703A3EF-158B-EA1C-F669-DA52D66BFC9E}"/>
              </a:ext>
            </a:extLst>
          </p:cNvPr>
          <p:cNvPicPr>
            <a:picLocks noChangeAspect="1"/>
          </p:cNvPicPr>
          <p:nvPr/>
        </p:nvPicPr>
        <p:blipFill>
          <a:blip r:embed="rId4"/>
          <a:stretch>
            <a:fillRect/>
          </a:stretch>
        </p:blipFill>
        <p:spPr>
          <a:xfrm>
            <a:off x="4907469" y="4289635"/>
            <a:ext cx="2046137" cy="1029669"/>
          </a:xfrm>
          <a:prstGeom prst="rect">
            <a:avLst/>
          </a:prstGeom>
        </p:spPr>
      </p:pic>
      <p:pic>
        <p:nvPicPr>
          <p:cNvPr id="16" name="Picture 15">
            <a:extLst>
              <a:ext uri="{FF2B5EF4-FFF2-40B4-BE49-F238E27FC236}">
                <a16:creationId xmlns:a16="http://schemas.microsoft.com/office/drawing/2014/main" id="{F1F91256-3D0C-2279-5140-D03EBEE82F8C}"/>
              </a:ext>
            </a:extLst>
          </p:cNvPr>
          <p:cNvPicPr>
            <a:picLocks noChangeAspect="1"/>
          </p:cNvPicPr>
          <p:nvPr/>
        </p:nvPicPr>
        <p:blipFill>
          <a:blip r:embed="rId5"/>
          <a:stretch>
            <a:fillRect/>
          </a:stretch>
        </p:blipFill>
        <p:spPr>
          <a:xfrm>
            <a:off x="9407592" y="3706261"/>
            <a:ext cx="1748089" cy="1613043"/>
          </a:xfrm>
          <a:prstGeom prst="rect">
            <a:avLst/>
          </a:prstGeom>
        </p:spPr>
      </p:pic>
    </p:spTree>
    <p:extLst>
      <p:ext uri="{BB962C8B-B14F-4D97-AF65-F5344CB8AC3E}">
        <p14:creationId xmlns:p14="http://schemas.microsoft.com/office/powerpoint/2010/main" val="3475703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9269" y="675630"/>
            <a:ext cx="10789920" cy="3046988"/>
          </a:xfrm>
          <a:prstGeom prst="rect">
            <a:avLst/>
          </a:prstGeom>
        </p:spPr>
        <p:txBody>
          <a:bodyPr wrap="square">
            <a:spAutoFit/>
          </a:bodyPr>
          <a:lstStyle/>
          <a:p>
            <a:pPr algn="just" fontAlgn="base">
              <a:spcAft>
                <a:spcPts val="0"/>
              </a:spcAft>
            </a:pPr>
            <a:r>
              <a:rPr lang="en-GB" sz="2400" dirty="0">
                <a:latin typeface="Calibri" panose="020F0502020204030204" pitchFamily="34" charset="0"/>
                <a:ea typeface="Times New Roman" panose="02020603050405020304" pitchFamily="18" charset="0"/>
              </a:rPr>
              <a:t>Life on Earth exists in an ecosystem, which means that no species – including humans – exists independently of others. Each living thing relies on the survival of the rest of the ecosystem. When the climate changes the ecosystem becomes at risk. </a:t>
            </a:r>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For example, if hot weather happens earlier in the year, this will have a knock-on effect on when plants flower, when insects are able to pollinate plants and when birds migrate. There is a risk that as the climate changes, the lives of different species are no longer synchronised. </a:t>
            </a:r>
            <a:endParaRPr lang="en-GB" sz="24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333527" y="4231190"/>
            <a:ext cx="11603318" cy="1637754"/>
            <a:chOff x="333527" y="4231190"/>
            <a:chExt cx="11603318" cy="1637754"/>
          </a:xfrm>
        </p:grpSpPr>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2"/>
            <a:stretch>
              <a:fillRect/>
            </a:stretch>
          </p:blipFill>
          <p:spPr>
            <a:xfrm>
              <a:off x="5998128" y="4257458"/>
              <a:ext cx="1366703" cy="1611486"/>
            </a:xfrm>
            <a:prstGeom prst="rect">
              <a:avLst/>
            </a:prstGeom>
          </p:spPr>
        </p:pic>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9856620" y="4393386"/>
              <a:ext cx="2080225" cy="1267364"/>
            </a:xfrm>
            <a:prstGeom prst="rect">
              <a:avLst/>
            </a:prstGeom>
          </p:spPr>
        </p:pic>
        <p:pic>
          <p:nvPicPr>
            <p:cNvPr id="10" name="Picture 9">
              <a:extLst>
                <a:ext uri="{FF2B5EF4-FFF2-40B4-BE49-F238E27FC236}">
                  <a16:creationId xmlns:a16="http://schemas.microsoft.com/office/drawing/2014/main" id="{E8C21D89-B036-5AB8-AC9E-1BBA4AE6A123}"/>
                </a:ext>
              </a:extLst>
            </p:cNvPr>
            <p:cNvPicPr>
              <a:picLocks noChangeAspect="1"/>
            </p:cNvPicPr>
            <p:nvPr/>
          </p:nvPicPr>
          <p:blipFill>
            <a:blip r:embed="rId4"/>
            <a:stretch>
              <a:fillRect/>
            </a:stretch>
          </p:blipFill>
          <p:spPr>
            <a:xfrm>
              <a:off x="4093624" y="4231190"/>
              <a:ext cx="1575997" cy="1591757"/>
            </a:xfrm>
            <a:prstGeom prst="rect">
              <a:avLst/>
            </a:prstGeom>
          </p:spPr>
        </p:pic>
        <p:pic>
          <p:nvPicPr>
            <p:cNvPr id="11" name="Picture 10">
              <a:extLst>
                <a:ext uri="{FF2B5EF4-FFF2-40B4-BE49-F238E27FC236}">
                  <a16:creationId xmlns:a16="http://schemas.microsoft.com/office/drawing/2014/main" id="{86151212-8525-77C7-D336-227267BA5E6D}"/>
                </a:ext>
              </a:extLst>
            </p:cNvPr>
            <p:cNvPicPr>
              <a:picLocks noChangeAspect="1"/>
            </p:cNvPicPr>
            <p:nvPr/>
          </p:nvPicPr>
          <p:blipFill>
            <a:blip r:embed="rId5"/>
            <a:stretch>
              <a:fillRect/>
            </a:stretch>
          </p:blipFill>
          <p:spPr>
            <a:xfrm>
              <a:off x="333527" y="4391903"/>
              <a:ext cx="1865102" cy="1161290"/>
            </a:xfrm>
            <a:prstGeom prst="rect">
              <a:avLst/>
            </a:prstGeom>
          </p:spPr>
        </p:pic>
        <p:pic>
          <p:nvPicPr>
            <p:cNvPr id="12" name="Picture 11">
              <a:extLst>
                <a:ext uri="{FF2B5EF4-FFF2-40B4-BE49-F238E27FC236}">
                  <a16:creationId xmlns:a16="http://schemas.microsoft.com/office/drawing/2014/main" id="{DE5D77FF-18D4-B416-71D7-633C133A7C8C}"/>
                </a:ext>
              </a:extLst>
            </p:cNvPr>
            <p:cNvPicPr>
              <a:picLocks noChangeAspect="1"/>
            </p:cNvPicPr>
            <p:nvPr/>
          </p:nvPicPr>
          <p:blipFill>
            <a:blip r:embed="rId6"/>
            <a:stretch>
              <a:fillRect/>
            </a:stretch>
          </p:blipFill>
          <p:spPr>
            <a:xfrm>
              <a:off x="2669678" y="4257458"/>
              <a:ext cx="952897" cy="1376406"/>
            </a:xfrm>
            <a:prstGeom prst="rect">
              <a:avLst/>
            </a:prstGeom>
          </p:spPr>
        </p:pic>
        <p:pic>
          <p:nvPicPr>
            <p:cNvPr id="14" name="Picture 13">
              <a:extLst>
                <a:ext uri="{FF2B5EF4-FFF2-40B4-BE49-F238E27FC236}">
                  <a16:creationId xmlns:a16="http://schemas.microsoft.com/office/drawing/2014/main" id="{25903F1E-0B3B-FF43-7BC4-DBB370650068}"/>
                </a:ext>
              </a:extLst>
            </p:cNvPr>
            <p:cNvPicPr>
              <a:picLocks noChangeAspect="1"/>
            </p:cNvPicPr>
            <p:nvPr/>
          </p:nvPicPr>
          <p:blipFill>
            <a:blip r:embed="rId7"/>
            <a:stretch>
              <a:fillRect/>
            </a:stretch>
          </p:blipFill>
          <p:spPr>
            <a:xfrm>
              <a:off x="7426496" y="4455770"/>
              <a:ext cx="2368458" cy="1142596"/>
            </a:xfrm>
            <a:prstGeom prst="rect">
              <a:avLst/>
            </a:prstGeom>
          </p:spPr>
        </p:pic>
      </p:grpSp>
    </p:spTree>
    <p:extLst>
      <p:ext uri="{BB962C8B-B14F-4D97-AF65-F5344CB8AC3E}">
        <p14:creationId xmlns:p14="http://schemas.microsoft.com/office/powerpoint/2010/main" val="3619116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5237" y="1390071"/>
            <a:ext cx="10641874" cy="2308324"/>
          </a:xfrm>
          <a:prstGeom prst="rect">
            <a:avLst/>
          </a:prstGeom>
        </p:spPr>
        <p:txBody>
          <a:bodyPr wrap="square">
            <a:spAutoFit/>
          </a:bodyPr>
          <a:lstStyle/>
          <a:p>
            <a:r>
              <a:rPr lang="en-GB" sz="2400" dirty="0"/>
              <a:t>Sometimes, the news we hear about climate change can be very sad, and we must not forget that it is a serious problem. However, it is a problem that lots of people across the world care about. </a:t>
            </a:r>
          </a:p>
          <a:p>
            <a:endParaRPr lang="en-GB" sz="2400" dirty="0"/>
          </a:p>
          <a:p>
            <a:r>
              <a:rPr lang="en-GB" sz="2400" dirty="0"/>
              <a:t>If everyone works together, we can take action to make improvements to our relationship with the natural world.</a:t>
            </a:r>
          </a:p>
        </p:txBody>
      </p:sp>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2"/>
          <a:stretch>
            <a:fillRect/>
          </a:stretch>
        </p:blipFill>
        <p:spPr>
          <a:xfrm>
            <a:off x="7428411" y="4592756"/>
            <a:ext cx="2653509" cy="1616634"/>
          </a:xfrm>
          <a:prstGeom prst="rect">
            <a:avLst/>
          </a:prstGeom>
        </p:spPr>
      </p:pic>
    </p:spTree>
    <p:extLst>
      <p:ext uri="{BB962C8B-B14F-4D97-AF65-F5344CB8AC3E}">
        <p14:creationId xmlns:p14="http://schemas.microsoft.com/office/powerpoint/2010/main" val="1006135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6023" y="1607447"/>
            <a:ext cx="10389325" cy="3046988"/>
          </a:xfrm>
          <a:prstGeom prst="rect">
            <a:avLst/>
          </a:prstGeom>
        </p:spPr>
        <p:txBody>
          <a:bodyPr wrap="square">
            <a:spAutoFit/>
          </a:bodyPr>
          <a:lstStyle/>
          <a:p>
            <a:r>
              <a:rPr lang="en-GB" sz="2400" dirty="0"/>
              <a:t>Some of those improvements are already happening. One area where we can make positive changes is renewable technology. This means technology like solar power and wind turbines, which allow us to generate energy without burning fossil fuels, reducing the amount of greenhouse gases we are putting into the atmosphere. </a:t>
            </a:r>
          </a:p>
          <a:p>
            <a:endParaRPr lang="en-GB" sz="2400" dirty="0"/>
          </a:p>
          <a:p>
            <a:r>
              <a:rPr lang="en-GB" sz="2400" dirty="0"/>
              <a:t>The more we can use renewable energy and not rely on fossil fuels, the healthier the planet will be. </a:t>
            </a:r>
          </a:p>
        </p:txBody>
      </p:sp>
      <p:pic>
        <p:nvPicPr>
          <p:cNvPr id="14" name="Picture 1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5319574" y="4947524"/>
            <a:ext cx="1422222" cy="1529271"/>
          </a:xfrm>
          <a:prstGeom prst="rect">
            <a:avLst/>
          </a:prstGeom>
        </p:spPr>
      </p:pic>
      <p:pic>
        <p:nvPicPr>
          <p:cNvPr id="15" name="Picture 14">
            <a:extLst>
              <a:ext uri="{FF2B5EF4-FFF2-40B4-BE49-F238E27FC236}">
                <a16:creationId xmlns:a16="http://schemas.microsoft.com/office/drawing/2014/main" id="{042173A5-FA59-B134-5B7E-D49556E89B76}"/>
              </a:ext>
            </a:extLst>
          </p:cNvPr>
          <p:cNvPicPr>
            <a:picLocks noChangeAspect="1"/>
          </p:cNvPicPr>
          <p:nvPr/>
        </p:nvPicPr>
        <p:blipFill>
          <a:blip r:embed="rId3"/>
          <a:stretch>
            <a:fillRect/>
          </a:stretch>
        </p:blipFill>
        <p:spPr>
          <a:xfrm>
            <a:off x="10607040" y="511155"/>
            <a:ext cx="1038949" cy="1032728"/>
          </a:xfrm>
          <a:prstGeom prst="rect">
            <a:avLst/>
          </a:prstGeom>
        </p:spPr>
      </p:pic>
    </p:spTree>
    <p:extLst>
      <p:ext uri="{BB962C8B-B14F-4D97-AF65-F5344CB8AC3E}">
        <p14:creationId xmlns:p14="http://schemas.microsoft.com/office/powerpoint/2010/main" val="421596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5063" y="641133"/>
            <a:ext cx="10598332" cy="4154984"/>
          </a:xfrm>
          <a:prstGeom prst="rect">
            <a:avLst/>
          </a:prstGeom>
        </p:spPr>
        <p:txBody>
          <a:bodyPr wrap="square">
            <a:spAutoFit/>
          </a:bodyPr>
          <a:lstStyle/>
          <a:p>
            <a:r>
              <a:rPr lang="en-GB" sz="2400" dirty="0"/>
              <a:t>As a class, discuss how you come across renewable energy in your lives. Think about:</a:t>
            </a:r>
          </a:p>
          <a:p>
            <a:r>
              <a:rPr lang="en-GB" sz="2400" dirty="0"/>
              <a:t> </a:t>
            </a:r>
          </a:p>
          <a:p>
            <a:pPr marL="342900" lvl="0" indent="-342900">
              <a:buFont typeface="Arial" panose="020B0604020202020204" pitchFamily="34" charset="0"/>
              <a:buChar char="•"/>
            </a:pPr>
            <a:r>
              <a:rPr lang="en-GB" sz="2400" dirty="0"/>
              <a:t>Does anyone you know drive an electric car?</a:t>
            </a:r>
          </a:p>
          <a:p>
            <a:pPr marL="342900" lvl="0" indent="-342900">
              <a:buFont typeface="Arial" panose="020B0604020202020204" pitchFamily="34" charset="0"/>
              <a:buChar char="•"/>
            </a:pPr>
            <a:r>
              <a:rPr lang="en-GB" sz="2400" dirty="0"/>
              <a:t>Does anyone have solar panels on their roof? </a:t>
            </a:r>
          </a:p>
          <a:p>
            <a:pPr marL="342900" lvl="0" indent="-342900">
              <a:buFont typeface="Arial" panose="020B0604020202020204" pitchFamily="34" charset="0"/>
              <a:buChar char="•"/>
            </a:pPr>
            <a:r>
              <a:rPr lang="en-GB" sz="2400" dirty="0"/>
              <a:t>Have you ever seen any wind turbines?</a:t>
            </a:r>
          </a:p>
          <a:p>
            <a:r>
              <a:rPr lang="en-GB" sz="2400" dirty="0"/>
              <a:t> </a:t>
            </a:r>
          </a:p>
          <a:p>
            <a:r>
              <a:rPr lang="en-GB" sz="2400" dirty="0"/>
              <a:t>If we want change to be meaningful, we need to do more and keep pushing for action. What do you think world leaders can do to make it easier for people to access renewable energy? How would you persuade people of the benefits of renewable energy?</a:t>
            </a:r>
          </a:p>
        </p:txBody>
      </p:sp>
      <p:pic>
        <p:nvPicPr>
          <p:cNvPr id="13" name="Picture 12">
            <a:extLst>
              <a:ext uri="{FF2B5EF4-FFF2-40B4-BE49-F238E27FC236}">
                <a16:creationId xmlns:a16="http://schemas.microsoft.com/office/drawing/2014/main" id="{F703A3EF-158B-EA1C-F669-DA52D66BFC9E}"/>
              </a:ext>
            </a:extLst>
          </p:cNvPr>
          <p:cNvPicPr>
            <a:picLocks noChangeAspect="1"/>
          </p:cNvPicPr>
          <p:nvPr/>
        </p:nvPicPr>
        <p:blipFill>
          <a:blip r:embed="rId2"/>
          <a:stretch>
            <a:fillRect/>
          </a:stretch>
        </p:blipFill>
        <p:spPr>
          <a:xfrm>
            <a:off x="5185665" y="4892527"/>
            <a:ext cx="2581879" cy="1299268"/>
          </a:xfrm>
          <a:prstGeom prst="rect">
            <a:avLst/>
          </a:prstGeom>
        </p:spPr>
      </p:pic>
    </p:spTree>
    <p:extLst>
      <p:ext uri="{BB962C8B-B14F-4D97-AF65-F5344CB8AC3E}">
        <p14:creationId xmlns:p14="http://schemas.microsoft.com/office/powerpoint/2010/main" val="2639111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32638" y="895882"/>
            <a:ext cx="6451933" cy="3416320"/>
          </a:xfrm>
          <a:prstGeom prst="rect">
            <a:avLst/>
          </a:prstGeom>
        </p:spPr>
        <p:txBody>
          <a:bodyPr wrap="square">
            <a:spAutoFit/>
          </a:bodyPr>
          <a:lstStyle/>
          <a:p>
            <a:r>
              <a:rPr lang="en-GB" sz="2400" b="1" dirty="0"/>
              <a:t>Read a Poem</a:t>
            </a:r>
            <a:endParaRPr lang="en-GB" sz="2400" dirty="0"/>
          </a:p>
          <a:p>
            <a:r>
              <a:rPr lang="en-GB" sz="2400" dirty="0"/>
              <a:t> </a:t>
            </a:r>
          </a:p>
          <a:p>
            <a:r>
              <a:rPr lang="en-GB" sz="2400" dirty="0"/>
              <a:t>We’re going to read a poem by Julia Zhou. The poem explores different animals and plants’ reaction to positive news. </a:t>
            </a:r>
          </a:p>
          <a:p>
            <a:endParaRPr lang="en-GB" sz="2400" dirty="0"/>
          </a:p>
          <a:p>
            <a:r>
              <a:rPr lang="en-GB" sz="2400" dirty="0"/>
              <a:t>Read the poem quietly to yourself first. Ask your teacher to explain any words you don’t know. Then read the poem aloud in a group.</a:t>
            </a:r>
          </a:p>
        </p:txBody>
      </p:sp>
      <p:pic>
        <p:nvPicPr>
          <p:cNvPr id="7" name="Picture 6">
            <a:extLst>
              <a:ext uri="{FF2B5EF4-FFF2-40B4-BE49-F238E27FC236}">
                <a16:creationId xmlns:a16="http://schemas.microsoft.com/office/drawing/2014/main" id="{C4AA257B-434C-9099-48A8-454D048AF554}"/>
              </a:ext>
            </a:extLst>
          </p:cNvPr>
          <p:cNvPicPr>
            <a:picLocks noChangeAspect="1"/>
          </p:cNvPicPr>
          <p:nvPr/>
        </p:nvPicPr>
        <p:blipFill>
          <a:blip r:embed="rId2"/>
          <a:stretch>
            <a:fillRect/>
          </a:stretch>
        </p:blipFill>
        <p:spPr>
          <a:xfrm>
            <a:off x="9952123" y="684676"/>
            <a:ext cx="1366703" cy="1611486"/>
          </a:xfrm>
          <a:prstGeom prst="rect">
            <a:avLst/>
          </a:prstGeom>
        </p:spPr>
      </p:pic>
      <p:pic>
        <p:nvPicPr>
          <p:cNvPr id="9" name="Picture 8">
            <a:extLst>
              <a:ext uri="{FF2B5EF4-FFF2-40B4-BE49-F238E27FC236}">
                <a16:creationId xmlns:a16="http://schemas.microsoft.com/office/drawing/2014/main" id="{8F9A02E5-15CF-75AC-579C-BD86A10991D0}"/>
              </a:ext>
            </a:extLst>
          </p:cNvPr>
          <p:cNvPicPr>
            <a:picLocks noChangeAspect="1"/>
          </p:cNvPicPr>
          <p:nvPr/>
        </p:nvPicPr>
        <p:blipFill>
          <a:blip r:embed="rId3"/>
          <a:stretch>
            <a:fillRect/>
          </a:stretch>
        </p:blipFill>
        <p:spPr>
          <a:xfrm>
            <a:off x="9525695" y="4715603"/>
            <a:ext cx="2080225" cy="1267364"/>
          </a:xfrm>
          <a:prstGeom prst="rect">
            <a:avLst/>
          </a:prstGeom>
        </p:spPr>
      </p:pic>
      <p:pic>
        <p:nvPicPr>
          <p:cNvPr id="13" name="Picture 12">
            <a:extLst>
              <a:ext uri="{FF2B5EF4-FFF2-40B4-BE49-F238E27FC236}">
                <a16:creationId xmlns:a16="http://schemas.microsoft.com/office/drawing/2014/main" id="{25903F1E-0B3B-FF43-7BC4-DBB370650068}"/>
              </a:ext>
            </a:extLst>
          </p:cNvPr>
          <p:cNvPicPr>
            <a:picLocks noChangeAspect="1"/>
          </p:cNvPicPr>
          <p:nvPr/>
        </p:nvPicPr>
        <p:blipFill>
          <a:blip r:embed="rId4"/>
          <a:stretch>
            <a:fillRect/>
          </a:stretch>
        </p:blipFill>
        <p:spPr>
          <a:xfrm>
            <a:off x="7810408" y="2604042"/>
            <a:ext cx="2368458" cy="1142596"/>
          </a:xfrm>
          <a:prstGeom prst="rect">
            <a:avLst/>
          </a:prstGeom>
        </p:spPr>
      </p:pic>
    </p:spTree>
    <p:extLst>
      <p:ext uri="{BB962C8B-B14F-4D97-AF65-F5344CB8AC3E}">
        <p14:creationId xmlns:p14="http://schemas.microsoft.com/office/powerpoint/2010/main" val="377389082"/>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84AF2-4E7C-447D-8002-530FD1DD6538}">
  <ds:schemaRefs>
    <ds:schemaRef ds:uri="http://schemas.microsoft.com/office/2006/documentManagement/types"/>
    <ds:schemaRef ds:uri="01a464aa-a786-405b-bb6b-b90e04698418"/>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37c47d49-5c3e-4564-83ee-3a7de24ace65"/>
    <ds:schemaRef ds:uri="http://www.w3.org/XML/1998/namespace"/>
    <ds:schemaRef ds:uri="http://purl.org/dc/dcmitype/"/>
  </ds:schemaRefs>
</ds:datastoreItem>
</file>

<file path=customXml/itemProps2.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1ED8E-D7EF-489D-81FA-A9A8FF659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47</TotalTime>
  <Words>1528</Words>
  <Application>Microsoft Office PowerPoint</Application>
  <PresentationFormat>Widescreen</PresentationFormat>
  <Paragraphs>119</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Renewable Poetry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Natasha Ryan</cp:lastModifiedBy>
  <cp:revision>11</cp:revision>
  <dcterms:created xsi:type="dcterms:W3CDTF">2023-07-13T13:06:36Z</dcterms:created>
  <dcterms:modified xsi:type="dcterms:W3CDTF">2023-09-21T07:30:48Z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